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7"/>
  </p:notesMasterIdLst>
  <p:sldIdLst>
    <p:sldId id="256" r:id="rId2"/>
    <p:sldId id="257" r:id="rId3"/>
    <p:sldId id="271" r:id="rId4"/>
    <p:sldId id="258" r:id="rId5"/>
    <p:sldId id="270" r:id="rId6"/>
    <p:sldId id="259" r:id="rId7"/>
    <p:sldId id="276" r:id="rId8"/>
    <p:sldId id="290" r:id="rId9"/>
    <p:sldId id="291" r:id="rId10"/>
    <p:sldId id="269" r:id="rId11"/>
    <p:sldId id="283" r:id="rId12"/>
    <p:sldId id="285" r:id="rId13"/>
    <p:sldId id="284" r:id="rId14"/>
    <p:sldId id="287" r:id="rId15"/>
    <p:sldId id="274" r:id="rId16"/>
    <p:sldId id="286" r:id="rId17"/>
    <p:sldId id="278" r:id="rId18"/>
    <p:sldId id="275" r:id="rId19"/>
    <p:sldId id="265" r:id="rId20"/>
    <p:sldId id="261" r:id="rId21"/>
    <p:sldId id="266" r:id="rId22"/>
    <p:sldId id="279" r:id="rId23"/>
    <p:sldId id="267" r:id="rId24"/>
    <p:sldId id="288"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O'Driscoll" initials="MO" lastIdx="8" clrIdx="0"/>
  <p:cmAuthor id="1" name="Mike O'Driscoll" initials="C" lastIdx="1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817" autoAdjust="0"/>
    <p:restoredTop sz="71364" autoAdjust="0"/>
  </p:normalViewPr>
  <p:slideViewPr>
    <p:cSldViewPr snapToGrid="0" snapToObjects="1">
      <p:cViewPr varScale="1">
        <p:scale>
          <a:sx n="79" d="100"/>
          <a:sy n="79" d="100"/>
        </p:scale>
        <p:origin x="-2466" y="-90"/>
      </p:cViewPr>
      <p:guideLst>
        <p:guide orient="horz" pos="2160"/>
        <p:guide pos="2880"/>
      </p:guideLst>
    </p:cSldViewPr>
  </p:slideViewPr>
  <p:outlineViewPr>
    <p:cViewPr>
      <p:scale>
        <a:sx n="33" d="100"/>
        <a:sy n="33" d="100"/>
      </p:scale>
      <p:origin x="0" y="-1788"/>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A48DCC-A92D-F447-824A-AC0ECFE4A12C}" type="datetimeFigureOut">
              <a:rPr lang="en-US" smtClean="0"/>
              <a:pPr/>
              <a:t>4/7/2017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E4FFF-09A9-F046-BB99-1F03251FD8BD}" type="slidenum">
              <a:rPr lang="en-US" smtClean="0"/>
              <a:pPr/>
              <a:t>‹#›</a:t>
            </a:fld>
            <a:endParaRPr lang="en-US" dirty="0"/>
          </a:p>
        </p:txBody>
      </p:sp>
    </p:spTree>
    <p:extLst>
      <p:ext uri="{BB962C8B-B14F-4D97-AF65-F5344CB8AC3E}">
        <p14:creationId xmlns="" xmlns:p14="http://schemas.microsoft.com/office/powerpoint/2010/main" val="34612168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a:t>
            </a:fld>
            <a:endParaRPr lang="en-US" dirty="0"/>
          </a:p>
        </p:txBody>
      </p:sp>
    </p:spTree>
    <p:extLst>
      <p:ext uri="{BB962C8B-B14F-4D97-AF65-F5344CB8AC3E}">
        <p14:creationId xmlns="" xmlns:p14="http://schemas.microsoft.com/office/powerpoint/2010/main" val="3493828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12</a:t>
            </a:fld>
            <a:endParaRPr lang="en-US" dirty="0"/>
          </a:p>
        </p:txBody>
      </p:sp>
    </p:spTree>
    <p:extLst>
      <p:ext uri="{BB962C8B-B14F-4D97-AF65-F5344CB8AC3E}">
        <p14:creationId xmlns="" xmlns:p14="http://schemas.microsoft.com/office/powerpoint/2010/main" val="2059192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13</a:t>
            </a:fld>
            <a:endParaRPr lang="en-US" dirty="0"/>
          </a:p>
        </p:txBody>
      </p:sp>
    </p:spTree>
    <p:extLst>
      <p:ext uri="{BB962C8B-B14F-4D97-AF65-F5344CB8AC3E}">
        <p14:creationId xmlns="" xmlns:p14="http://schemas.microsoft.com/office/powerpoint/2010/main" val="1087011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14</a:t>
            </a:fld>
            <a:endParaRPr lang="en-US" dirty="0"/>
          </a:p>
        </p:txBody>
      </p:sp>
    </p:spTree>
    <p:extLst>
      <p:ext uri="{BB962C8B-B14F-4D97-AF65-F5344CB8AC3E}">
        <p14:creationId xmlns="" xmlns:p14="http://schemas.microsoft.com/office/powerpoint/2010/main" val="77881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15</a:t>
            </a:fld>
            <a:endParaRPr lang="en-US" dirty="0"/>
          </a:p>
        </p:txBody>
      </p:sp>
    </p:spTree>
    <p:extLst>
      <p:ext uri="{BB962C8B-B14F-4D97-AF65-F5344CB8AC3E}">
        <p14:creationId xmlns="" xmlns:p14="http://schemas.microsoft.com/office/powerpoint/2010/main" val="2651519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16</a:t>
            </a:fld>
            <a:endParaRPr lang="en-US" dirty="0"/>
          </a:p>
        </p:txBody>
      </p:sp>
    </p:spTree>
    <p:extLst>
      <p:ext uri="{BB962C8B-B14F-4D97-AF65-F5344CB8AC3E}">
        <p14:creationId xmlns="" xmlns:p14="http://schemas.microsoft.com/office/powerpoint/2010/main" val="3063222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17</a:t>
            </a:fld>
            <a:endParaRPr lang="en-US" dirty="0"/>
          </a:p>
        </p:txBody>
      </p:sp>
    </p:spTree>
    <p:extLst>
      <p:ext uri="{BB962C8B-B14F-4D97-AF65-F5344CB8AC3E}">
        <p14:creationId xmlns="" xmlns:p14="http://schemas.microsoft.com/office/powerpoint/2010/main" val="4088492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19</a:t>
            </a:fld>
            <a:endParaRPr lang="en-US" dirty="0"/>
          </a:p>
        </p:txBody>
      </p:sp>
    </p:spTree>
    <p:extLst>
      <p:ext uri="{BB962C8B-B14F-4D97-AF65-F5344CB8AC3E}">
        <p14:creationId xmlns="" xmlns:p14="http://schemas.microsoft.com/office/powerpoint/2010/main" val="696434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4</a:t>
            </a:fld>
            <a:endParaRPr lang="en-US" dirty="0"/>
          </a:p>
        </p:txBody>
      </p:sp>
    </p:spTree>
    <p:extLst>
      <p:ext uri="{BB962C8B-B14F-4D97-AF65-F5344CB8AC3E}">
        <p14:creationId xmlns="" xmlns:p14="http://schemas.microsoft.com/office/powerpoint/2010/main" val="99666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5</a:t>
            </a:fld>
            <a:endParaRPr lang="en-US" dirty="0"/>
          </a:p>
        </p:txBody>
      </p:sp>
    </p:spTree>
    <p:extLst>
      <p:ext uri="{BB962C8B-B14F-4D97-AF65-F5344CB8AC3E}">
        <p14:creationId xmlns="" xmlns:p14="http://schemas.microsoft.com/office/powerpoint/2010/main" val="1452804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6</a:t>
            </a:fld>
            <a:endParaRPr lang="en-US" dirty="0"/>
          </a:p>
        </p:txBody>
      </p:sp>
    </p:spTree>
    <p:extLst>
      <p:ext uri="{BB962C8B-B14F-4D97-AF65-F5344CB8AC3E}">
        <p14:creationId xmlns="" xmlns:p14="http://schemas.microsoft.com/office/powerpoint/2010/main" val="1909838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7</a:t>
            </a:fld>
            <a:endParaRPr lang="en-US" dirty="0"/>
          </a:p>
        </p:txBody>
      </p:sp>
    </p:spTree>
    <p:extLst>
      <p:ext uri="{BB962C8B-B14F-4D97-AF65-F5344CB8AC3E}">
        <p14:creationId xmlns="" xmlns:p14="http://schemas.microsoft.com/office/powerpoint/2010/main" val="3934028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LcParenR"/>
            </a:pPr>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10</a:t>
            </a:fld>
            <a:endParaRPr lang="en-US" dirty="0"/>
          </a:p>
        </p:txBody>
      </p:sp>
    </p:spTree>
    <p:extLst>
      <p:ext uri="{BB962C8B-B14F-4D97-AF65-F5344CB8AC3E}">
        <p14:creationId xmlns="" xmlns:p14="http://schemas.microsoft.com/office/powerpoint/2010/main" val="1654012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7E4FFF-09A9-F046-BB99-1F03251FD8BD}" type="slidenum">
              <a:rPr lang="en-US" smtClean="0"/>
              <a:pPr/>
              <a:t>11</a:t>
            </a:fld>
            <a:endParaRPr lang="en-US" dirty="0"/>
          </a:p>
        </p:txBody>
      </p:sp>
    </p:spTree>
    <p:extLst>
      <p:ext uri="{BB962C8B-B14F-4D97-AF65-F5344CB8AC3E}">
        <p14:creationId xmlns="" xmlns:p14="http://schemas.microsoft.com/office/powerpoint/2010/main" val="2054478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April 7,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7,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7,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5A93482-8E69-40F7-BCAD-5662A6CADB27}" type="datetime4">
              <a:rPr lang="en-US" smtClean="0"/>
              <a:pPr/>
              <a:t>April 7,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7,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April 7,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99B4F123-1704-49AC-9D15-C4B1462B8014}" type="datetime4">
              <a:rPr lang="en-US" smtClean="0"/>
              <a:pPr/>
              <a:t>April 7, 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7, 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7, 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April 7,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CA861222-2C8B-4501-BE87-6797EC025925}" type="datetime4">
              <a:rPr lang="en-US" smtClean="0"/>
              <a:pPr/>
              <a:t>April 7, 2017</a:t>
            </a:fld>
            <a:endParaRPr lang="en-US" dirty="0"/>
          </a:p>
        </p:txBody>
      </p:sp>
      <p:sp>
        <p:nvSpPr>
          <p:cNvPr id="9" name="Slide Number Placeholder 8"/>
          <p:cNvSpPr>
            <a:spLocks noGrp="1"/>
          </p:cNvSpPr>
          <p:nvPr>
            <p:ph type="sldNum" sz="quarter" idx="11"/>
          </p:nvPr>
        </p:nvSpPr>
        <p:spPr/>
        <p:txBody>
          <a:bodyPr/>
          <a:lstStyle/>
          <a:p>
            <a:fld id="{8B37D5FE-740C-46F5-801A-FA5477D9711F}"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B37D5FE-740C-46F5-801A-FA5477D9711F}"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6C01193-8287-4834-A286-6B880643E934}" type="datetime4">
              <a:rPr lang="en-US" smtClean="0"/>
              <a:pPr/>
              <a:t>April 7, 2017</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england.nhs.uk/wp-content/uploads/2016/05/cip-yr-3.pdf" TargetMode="External"/><Relationship Id="rId2" Type="http://schemas.openxmlformats.org/officeDocument/2006/relationships/hyperlink" Target="https://www.ipsos-mori.com/Assets/Docs/Publications/SRI_Health_NHS_Tracker_Winter_Tables_2014.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h.allan@mdx.ac.u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s://tinyurl.com/lwve7jj"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0578"/>
            <a:ext cx="7543800" cy="3629731"/>
          </a:xfrm>
        </p:spPr>
        <p:txBody>
          <a:bodyPr>
            <a:normAutofit fontScale="90000"/>
          </a:bodyPr>
          <a:lstStyle/>
          <a:p>
            <a:r>
              <a:rPr lang="en-GB" dirty="0"/>
              <a:t>Structural constraints and  individual agency in delivering compassionate care</a:t>
            </a:r>
            <a:endParaRPr lang="en-US" dirty="0"/>
          </a:p>
        </p:txBody>
      </p:sp>
      <p:sp>
        <p:nvSpPr>
          <p:cNvPr id="3" name="Subtitle 2"/>
          <p:cNvSpPr>
            <a:spLocks noGrp="1"/>
          </p:cNvSpPr>
          <p:nvPr>
            <p:ph type="subTitle" idx="1"/>
          </p:nvPr>
        </p:nvSpPr>
        <p:spPr>
          <a:xfrm>
            <a:off x="685800" y="4572000"/>
            <a:ext cx="7239000" cy="2286000"/>
          </a:xfrm>
        </p:spPr>
        <p:txBody>
          <a:bodyPr>
            <a:normAutofit fontScale="32500" lnSpcReduction="20000"/>
          </a:bodyPr>
          <a:lstStyle/>
          <a:p>
            <a:r>
              <a:rPr lang="en-GB" sz="7000" dirty="0"/>
              <a:t>A report of the National Evaluation of the Compassion in Practice Vision and Strategy in England.</a:t>
            </a:r>
          </a:p>
          <a:p>
            <a:endParaRPr lang="en-GB" sz="3600" dirty="0"/>
          </a:p>
          <a:p>
            <a:r>
              <a:rPr lang="en-GB" sz="5100" b="1" dirty="0">
                <a:solidFill>
                  <a:schemeClr val="tx1"/>
                </a:solidFill>
              </a:rPr>
              <a:t>Professor Helen Allan and Mike O’Driscoll</a:t>
            </a:r>
          </a:p>
          <a:p>
            <a:r>
              <a:rPr lang="en-GB" sz="5100" b="1" dirty="0">
                <a:solidFill>
                  <a:schemeClr val="tx1"/>
                </a:solidFill>
              </a:rPr>
              <a:t>Centre for Critical Research in Nursing and Midwifery,  </a:t>
            </a:r>
          </a:p>
          <a:p>
            <a:r>
              <a:rPr lang="en-GB" sz="5100" b="1" dirty="0">
                <a:solidFill>
                  <a:schemeClr val="tx1"/>
                </a:solidFill>
              </a:rPr>
              <a:t>Middlesex University</a:t>
            </a:r>
          </a:p>
          <a:p>
            <a:r>
              <a:rPr lang="en-GB" sz="3600" b="1" dirty="0">
                <a:solidFill>
                  <a:schemeClr val="tx1"/>
                </a:solidFill>
              </a:rPr>
              <a:t/>
            </a:r>
            <a:br>
              <a:rPr lang="en-GB" sz="3600" b="1" dirty="0">
                <a:solidFill>
                  <a:schemeClr val="tx1"/>
                </a:solidFill>
              </a:rPr>
            </a:br>
            <a:endParaRPr lang="en-US" sz="3600" b="1" dirty="0">
              <a:solidFill>
                <a:schemeClr val="tx1"/>
              </a:solidFill>
            </a:endParaRPr>
          </a:p>
          <a:p>
            <a:endParaRPr lang="en-US" dirty="0"/>
          </a:p>
        </p:txBody>
      </p:sp>
    </p:spTree>
    <p:extLst>
      <p:ext uri="{BB962C8B-B14F-4D97-AF65-F5344CB8AC3E}">
        <p14:creationId xmlns="" xmlns:p14="http://schemas.microsoft.com/office/powerpoint/2010/main" val="190831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 of survey respondents</a:t>
            </a:r>
          </a:p>
        </p:txBody>
      </p:sp>
      <p:sp>
        <p:nvSpPr>
          <p:cNvPr id="3" name="Content Placeholder 2"/>
          <p:cNvSpPr>
            <a:spLocks noGrp="1"/>
          </p:cNvSpPr>
          <p:nvPr>
            <p:ph idx="1"/>
          </p:nvPr>
        </p:nvSpPr>
        <p:spPr>
          <a:xfrm>
            <a:off x="683628" y="6253315"/>
            <a:ext cx="7030065" cy="294967"/>
          </a:xfrm>
        </p:spPr>
        <p:txBody>
          <a:bodyPr>
            <a:normAutofit fontScale="70000" lnSpcReduction="20000"/>
          </a:bodyPr>
          <a:lstStyle/>
          <a:p>
            <a:r>
              <a:rPr lang="en-US" dirty="0"/>
              <a:t>.</a:t>
            </a:r>
          </a:p>
        </p:txBody>
      </p:sp>
      <p:pic>
        <p:nvPicPr>
          <p:cNvPr id="4" name="Picture 3"/>
          <p:cNvPicPr/>
          <p:nvPr/>
        </p:nvPicPr>
        <p:blipFill>
          <a:blip r:embed="rId3"/>
          <a:srcRect/>
          <a:stretch>
            <a:fillRect/>
          </a:stretch>
        </p:blipFill>
        <p:spPr bwMode="auto">
          <a:xfrm>
            <a:off x="457200" y="1417638"/>
            <a:ext cx="7619999" cy="4835677"/>
          </a:xfrm>
          <a:prstGeom prst="rect">
            <a:avLst/>
          </a:prstGeom>
          <a:noFill/>
          <a:ln w="9525">
            <a:noFill/>
            <a:miter lim="800000"/>
            <a:headEnd/>
            <a:tailEnd/>
          </a:ln>
        </p:spPr>
      </p:pic>
    </p:spTree>
    <p:extLst>
      <p:ext uri="{BB962C8B-B14F-4D97-AF65-F5344CB8AC3E}">
        <p14:creationId xmlns="" xmlns:p14="http://schemas.microsoft.com/office/powerpoint/2010/main" val="3438895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98756"/>
          </a:xfrm>
        </p:spPr>
        <p:txBody>
          <a:bodyPr/>
          <a:lstStyle/>
          <a:p>
            <a:r>
              <a:rPr lang="en-US" dirty="0"/>
              <a:t>Awareness of CiP by seniority</a:t>
            </a:r>
          </a:p>
        </p:txBody>
      </p:sp>
      <p:pic>
        <p:nvPicPr>
          <p:cNvPr id="5" name="Picture 4"/>
          <p:cNvPicPr>
            <a:picLocks noChangeAspect="1"/>
          </p:cNvPicPr>
          <p:nvPr/>
        </p:nvPicPr>
        <p:blipFill>
          <a:blip r:embed="rId3"/>
          <a:stretch>
            <a:fillRect/>
          </a:stretch>
        </p:blipFill>
        <p:spPr>
          <a:xfrm>
            <a:off x="457200" y="973394"/>
            <a:ext cx="7912100" cy="5560141"/>
          </a:xfrm>
          <a:prstGeom prst="rect">
            <a:avLst/>
          </a:prstGeom>
        </p:spPr>
      </p:pic>
    </p:spTree>
    <p:extLst>
      <p:ext uri="{BB962C8B-B14F-4D97-AF65-F5344CB8AC3E}">
        <p14:creationId xmlns="" xmlns:p14="http://schemas.microsoft.com/office/powerpoint/2010/main" val="1440553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7978876" cy="1143000"/>
          </a:xfrm>
        </p:spPr>
        <p:txBody>
          <a:bodyPr/>
          <a:lstStyle/>
          <a:p>
            <a:r>
              <a:rPr lang="en-US" sz="4000" dirty="0"/>
              <a:t>Involvement in CiP by seniority  of respondents</a:t>
            </a:r>
          </a:p>
        </p:txBody>
      </p:sp>
      <p:sp>
        <p:nvSpPr>
          <p:cNvPr id="3" name="Content Placeholder 2"/>
          <p:cNvSpPr>
            <a:spLocks noGrp="1"/>
          </p:cNvSpPr>
          <p:nvPr>
            <p:ph idx="1"/>
          </p:nvPr>
        </p:nvSpPr>
        <p:spPr>
          <a:xfrm>
            <a:off x="683628" y="6253315"/>
            <a:ext cx="7030065" cy="294967"/>
          </a:xfrm>
        </p:spPr>
        <p:txBody>
          <a:bodyPr>
            <a:normAutofit fontScale="70000" lnSpcReduction="20000"/>
          </a:bodyPr>
          <a:lstStyle/>
          <a:p>
            <a:r>
              <a:rPr lang="en-US" dirty="0"/>
              <a:t>.</a:t>
            </a:r>
          </a:p>
        </p:txBody>
      </p:sp>
      <p:pic>
        <p:nvPicPr>
          <p:cNvPr id="5" name="Picture 4"/>
          <p:cNvPicPr>
            <a:picLocks noChangeAspect="1"/>
          </p:cNvPicPr>
          <p:nvPr/>
        </p:nvPicPr>
        <p:blipFill>
          <a:blip r:embed="rId3"/>
          <a:stretch>
            <a:fillRect/>
          </a:stretch>
        </p:blipFill>
        <p:spPr>
          <a:xfrm>
            <a:off x="457199" y="1417638"/>
            <a:ext cx="7978877" cy="5278130"/>
          </a:xfrm>
          <a:prstGeom prst="rect">
            <a:avLst/>
          </a:prstGeom>
        </p:spPr>
      </p:pic>
    </p:spTree>
    <p:extLst>
      <p:ext uri="{BB962C8B-B14F-4D97-AF65-F5344CB8AC3E}">
        <p14:creationId xmlns="" xmlns:p14="http://schemas.microsoft.com/office/powerpoint/2010/main" val="61908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311432"/>
            <a:ext cx="7903353" cy="875736"/>
          </a:xfrm>
        </p:spPr>
        <p:txBody>
          <a:bodyPr/>
          <a:lstStyle/>
          <a:p>
            <a:r>
              <a:rPr lang="en-US" sz="2800" dirty="0"/>
              <a:t/>
            </a:r>
            <a:br>
              <a:rPr lang="en-US" sz="2800" dirty="0"/>
            </a:br>
            <a:r>
              <a:rPr lang="en-US" sz="2800" dirty="0"/>
              <a:t/>
            </a:r>
            <a:br>
              <a:rPr lang="en-US" sz="2800" dirty="0"/>
            </a:br>
            <a:r>
              <a:rPr lang="en-US" sz="2800" dirty="0"/>
              <a:t>Reason for not being involved in CiP by seniority  of respondents </a:t>
            </a:r>
            <a:r>
              <a:rPr lang="en-US" sz="1800" dirty="0"/>
              <a:t>(</a:t>
            </a:r>
            <a:r>
              <a:rPr lang="en-GB" sz="1800" dirty="0"/>
              <a:t>Base:  All respondents  not involved in   CiP  and who  identified their level of  seniority n=1,102)</a:t>
            </a:r>
            <a:br>
              <a:rPr lang="en-GB" sz="1800" dirty="0"/>
            </a:br>
            <a:r>
              <a:rPr lang="en-GB" dirty="0"/>
              <a:t/>
            </a:r>
            <a:br>
              <a:rPr lang="en-GB" dirty="0"/>
            </a:br>
            <a:endParaRPr lang="en-US" sz="2800" dirty="0"/>
          </a:p>
        </p:txBody>
      </p:sp>
      <p:pic>
        <p:nvPicPr>
          <p:cNvPr id="1027" name="Picture 3"/>
          <p:cNvPicPr>
            <a:picLocks noChangeAspect="1" noChangeArrowheads="1"/>
          </p:cNvPicPr>
          <p:nvPr/>
        </p:nvPicPr>
        <p:blipFill>
          <a:blip r:embed="rId3"/>
          <a:srcRect/>
          <a:stretch>
            <a:fillRect/>
          </a:stretch>
        </p:blipFill>
        <p:spPr bwMode="auto">
          <a:xfrm>
            <a:off x="355600" y="1187168"/>
            <a:ext cx="7903353" cy="5354638"/>
          </a:xfrm>
          <a:prstGeom prst="rect">
            <a:avLst/>
          </a:prstGeom>
          <a:noFill/>
          <a:ln w="9525">
            <a:noFill/>
            <a:miter lim="800000"/>
            <a:headEnd/>
            <a:tailEnd/>
          </a:ln>
          <a:effectLst/>
        </p:spPr>
      </p:pic>
    </p:spTree>
    <p:extLst>
      <p:ext uri="{BB962C8B-B14F-4D97-AF65-F5344CB8AC3E}">
        <p14:creationId xmlns="" xmlns:p14="http://schemas.microsoft.com/office/powerpoint/2010/main" val="4219380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98042" cy="1143000"/>
          </a:xfrm>
        </p:spPr>
        <p:txBody>
          <a:bodyPr/>
          <a:lstStyle/>
          <a:p>
            <a:r>
              <a:rPr lang="en-GB" sz="4000" dirty="0"/>
              <a:t>Some positive outcomes of CiP – views of those </a:t>
            </a:r>
            <a:r>
              <a:rPr lang="en-GB" sz="4000" i="1" dirty="0"/>
              <a:t>who HAD heard of CiP </a:t>
            </a:r>
            <a:r>
              <a:rPr lang="en-GB" sz="2000" i="1" dirty="0"/>
              <a:t>(n=1,759)</a:t>
            </a:r>
          </a:p>
        </p:txBody>
      </p:sp>
      <p:sp>
        <p:nvSpPr>
          <p:cNvPr id="3" name="Content Placeholder 2"/>
          <p:cNvSpPr>
            <a:spLocks noGrp="1"/>
          </p:cNvSpPr>
          <p:nvPr>
            <p:ph idx="1"/>
          </p:nvPr>
        </p:nvSpPr>
        <p:spPr>
          <a:xfrm>
            <a:off x="457200" y="1563329"/>
            <a:ext cx="7620000" cy="4984955"/>
          </a:xfrm>
        </p:spPr>
        <p:txBody>
          <a:bodyPr>
            <a:normAutofit/>
          </a:bodyPr>
          <a:lstStyle/>
          <a:p>
            <a:r>
              <a:rPr lang="en-GB" dirty="0"/>
              <a:t>79.6% of all respondents (in the 3 groups – ward, middle management, senior management) felt that CiP was useful in supporting nurses</a:t>
            </a:r>
          </a:p>
          <a:p>
            <a:r>
              <a:rPr lang="en-GB" dirty="0"/>
              <a:t>The CiP Strategy has the ability to improve the delivery of patient care  mean 4.01</a:t>
            </a:r>
          </a:p>
          <a:p>
            <a:r>
              <a:rPr lang="en-GB" dirty="0"/>
              <a:t>The CiP Strategy has helped to improve the patient experience 3.72 </a:t>
            </a:r>
          </a:p>
          <a:p>
            <a:r>
              <a:rPr lang="en-GB" dirty="0"/>
              <a:t>The CiP Strategy has positively influenced my actions in delivering compassionate care 3.70</a:t>
            </a:r>
          </a:p>
          <a:p>
            <a:r>
              <a:rPr lang="en-GB" dirty="0"/>
              <a:t>The CiP Strategy has supported me as a 3.58</a:t>
            </a:r>
          </a:p>
          <a:p>
            <a:r>
              <a:rPr lang="en-GB" dirty="0"/>
              <a:t>The CiP Strategy has made a positive difference to my overall experience as a nurse/midwife 3.44</a:t>
            </a:r>
          </a:p>
          <a:p>
            <a:endParaRPr lang="en-GB" dirty="0"/>
          </a:p>
          <a:p>
            <a:endParaRPr lang="en-GB" dirty="0"/>
          </a:p>
        </p:txBody>
      </p:sp>
    </p:spTree>
    <p:extLst>
      <p:ext uri="{BB962C8B-B14F-4D97-AF65-F5344CB8AC3E}">
        <p14:creationId xmlns="" xmlns:p14="http://schemas.microsoft.com/office/powerpoint/2010/main" val="1482202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1" cy="1790700"/>
          </a:xfrm>
        </p:spPr>
        <p:txBody>
          <a:bodyPr/>
          <a:lstStyle/>
          <a:p>
            <a:r>
              <a:rPr lang="en-US" sz="3200" dirty="0"/>
              <a:t/>
            </a:r>
            <a:br>
              <a:rPr lang="en-US" sz="3200" dirty="0"/>
            </a:br>
            <a:r>
              <a:rPr lang="en-US" sz="3200" dirty="0"/>
              <a:t>Many staff felt that they were already delivering </a:t>
            </a:r>
            <a:br>
              <a:rPr lang="en-US" sz="3200" dirty="0"/>
            </a:br>
            <a:r>
              <a:rPr lang="en-US" sz="3200" dirty="0"/>
              <a:t>care in ways consistent with CiP  ‘competencies’ </a:t>
            </a:r>
            <a:br>
              <a:rPr lang="en-US" sz="3200" dirty="0"/>
            </a:br>
            <a:r>
              <a:rPr lang="en-US" sz="3200" dirty="0"/>
              <a:t>base = all those </a:t>
            </a:r>
            <a:r>
              <a:rPr lang="en-US" sz="3200" dirty="0">
                <a:solidFill>
                  <a:srgbClr val="FF0000"/>
                </a:solidFill>
              </a:rPr>
              <a:t>NOT</a:t>
            </a:r>
            <a:r>
              <a:rPr lang="en-US" sz="3200" dirty="0"/>
              <a:t> aware of CiP </a:t>
            </a:r>
            <a:br>
              <a:rPr lang="en-US" sz="3200" dirty="0"/>
            </a:br>
            <a:r>
              <a:rPr lang="en-US" sz="3200" dirty="0"/>
              <a:t/>
            </a:r>
            <a:br>
              <a:rPr lang="en-US" sz="3200" dirty="0"/>
            </a:br>
            <a:endParaRPr lang="en-US" sz="3200" dirty="0"/>
          </a:p>
        </p:txBody>
      </p:sp>
      <p:graphicFrame>
        <p:nvGraphicFramePr>
          <p:cNvPr id="8" name="Table 7"/>
          <p:cNvGraphicFramePr>
            <a:graphicFrameLocks noGrp="1"/>
          </p:cNvGraphicFramePr>
          <p:nvPr>
            <p:extLst>
              <p:ext uri="{D42A27DB-BD31-4B8C-83A1-F6EECF244321}">
                <p14:modId xmlns="" xmlns:p14="http://schemas.microsoft.com/office/powerpoint/2010/main" val="107660177"/>
              </p:ext>
            </p:extLst>
          </p:nvPr>
        </p:nvGraphicFramePr>
        <p:xfrm>
          <a:off x="2" y="1308100"/>
          <a:ext cx="9143999" cy="5552696"/>
        </p:xfrm>
        <a:graphic>
          <a:graphicData uri="http://schemas.openxmlformats.org/drawingml/2006/table">
            <a:tbl>
              <a:tblPr firstRow="1" firstCol="1" bandRow="1">
                <a:tableStyleId>{5C22544A-7EE6-4342-B048-85BDC9FD1C3A}</a:tableStyleId>
              </a:tblPr>
              <a:tblGrid>
                <a:gridCol w="3771067">
                  <a:extLst>
                    <a:ext uri="{9D8B030D-6E8A-4147-A177-3AD203B41FA5}">
                      <a16:colId xmlns="" xmlns:a16="http://schemas.microsoft.com/office/drawing/2014/main" val="3389606036"/>
                    </a:ext>
                  </a:extLst>
                </a:gridCol>
                <a:gridCol w="839898">
                  <a:extLst>
                    <a:ext uri="{9D8B030D-6E8A-4147-A177-3AD203B41FA5}">
                      <a16:colId xmlns="" xmlns:a16="http://schemas.microsoft.com/office/drawing/2014/main" val="2127411156"/>
                    </a:ext>
                  </a:extLst>
                </a:gridCol>
                <a:gridCol w="857250">
                  <a:extLst>
                    <a:ext uri="{9D8B030D-6E8A-4147-A177-3AD203B41FA5}">
                      <a16:colId xmlns="" xmlns:a16="http://schemas.microsoft.com/office/drawing/2014/main" val="3418026940"/>
                    </a:ext>
                  </a:extLst>
                </a:gridCol>
                <a:gridCol w="830746">
                  <a:extLst>
                    <a:ext uri="{9D8B030D-6E8A-4147-A177-3AD203B41FA5}">
                      <a16:colId xmlns="" xmlns:a16="http://schemas.microsoft.com/office/drawing/2014/main" val="1770380904"/>
                    </a:ext>
                  </a:extLst>
                </a:gridCol>
                <a:gridCol w="948793">
                  <a:extLst>
                    <a:ext uri="{9D8B030D-6E8A-4147-A177-3AD203B41FA5}">
                      <a16:colId xmlns="" xmlns:a16="http://schemas.microsoft.com/office/drawing/2014/main" val="220799157"/>
                    </a:ext>
                  </a:extLst>
                </a:gridCol>
                <a:gridCol w="947452">
                  <a:extLst>
                    <a:ext uri="{9D8B030D-6E8A-4147-A177-3AD203B41FA5}">
                      <a16:colId xmlns="" xmlns:a16="http://schemas.microsoft.com/office/drawing/2014/main" val="3100802065"/>
                    </a:ext>
                  </a:extLst>
                </a:gridCol>
                <a:gridCol w="948793">
                  <a:extLst>
                    <a:ext uri="{9D8B030D-6E8A-4147-A177-3AD203B41FA5}">
                      <a16:colId xmlns="" xmlns:a16="http://schemas.microsoft.com/office/drawing/2014/main" val="681247152"/>
                    </a:ext>
                  </a:extLst>
                </a:gridCol>
              </a:tblGrid>
              <a:tr h="1739900">
                <a:tc>
                  <a:txBody>
                    <a:bodyPr/>
                    <a:lstStyle/>
                    <a:p>
                      <a:pPr>
                        <a:lnSpc>
                          <a:spcPct val="115000"/>
                        </a:lnSpc>
                        <a:spcAft>
                          <a:spcPts val="1000"/>
                        </a:spcAft>
                      </a:pPr>
                      <a:r>
                        <a:rPr lang="en-GB" sz="1400" dirty="0">
                          <a:effectLst/>
                        </a:rPr>
                        <a:t>Please indicate to what extent you agree or disagree with each statement</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marL="71755" marR="71755">
                        <a:lnSpc>
                          <a:spcPct val="115000"/>
                        </a:lnSpc>
                        <a:spcAft>
                          <a:spcPts val="1000"/>
                        </a:spcAft>
                      </a:pPr>
                      <a:r>
                        <a:rPr lang="en-GB" sz="1400" dirty="0">
                          <a:effectLst/>
                        </a:rPr>
                        <a:t>Ward level  Nursing &amp; Midwifery</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vert="vert270"/>
                </a:tc>
                <a:tc>
                  <a:txBody>
                    <a:bodyPr/>
                    <a:lstStyle/>
                    <a:p>
                      <a:pPr marL="71755" marR="71755">
                        <a:lnSpc>
                          <a:spcPct val="115000"/>
                        </a:lnSpc>
                        <a:spcAft>
                          <a:spcPts val="1000"/>
                        </a:spcAft>
                      </a:pPr>
                      <a:r>
                        <a:rPr lang="en-GB" sz="1400" dirty="0">
                          <a:effectLst/>
                        </a:rPr>
                        <a:t>Middle Management Nursing &amp; Midwifery</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vert="vert270"/>
                </a:tc>
                <a:tc>
                  <a:txBody>
                    <a:bodyPr/>
                    <a:lstStyle/>
                    <a:p>
                      <a:pPr marL="71755" marR="71755">
                        <a:lnSpc>
                          <a:spcPct val="115000"/>
                        </a:lnSpc>
                        <a:spcAft>
                          <a:spcPts val="1000"/>
                        </a:spcAft>
                      </a:pPr>
                      <a:r>
                        <a:rPr lang="en-GB" sz="1400" dirty="0">
                          <a:effectLst/>
                        </a:rPr>
                        <a:t>Senior Management Nursing &amp; Midwifery</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vert="vert270"/>
                </a:tc>
                <a:tc>
                  <a:txBody>
                    <a:bodyPr/>
                    <a:lstStyle/>
                    <a:p>
                      <a:pPr marL="71755" marR="71755">
                        <a:lnSpc>
                          <a:spcPct val="115000"/>
                        </a:lnSpc>
                        <a:spcAft>
                          <a:spcPts val="1000"/>
                        </a:spcAft>
                      </a:pPr>
                      <a:r>
                        <a:rPr lang="en-GB" sz="1400" dirty="0">
                          <a:effectLst/>
                        </a:rPr>
                        <a:t>All</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vert="vert270"/>
                </a:tc>
                <a:tc>
                  <a:txBody>
                    <a:bodyPr/>
                    <a:lstStyle/>
                    <a:p>
                      <a:pPr marL="71755" marR="71755">
                        <a:lnSpc>
                          <a:spcPct val="115000"/>
                        </a:lnSpc>
                        <a:spcAft>
                          <a:spcPts val="1000"/>
                        </a:spcAft>
                      </a:pPr>
                      <a:r>
                        <a:rPr lang="en-GB" sz="1400" dirty="0">
                          <a:effectLst/>
                        </a:rPr>
                        <a:t>N</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vert="vert270"/>
                </a:tc>
                <a:tc>
                  <a:txBody>
                    <a:bodyPr/>
                    <a:lstStyle/>
                    <a:p>
                      <a:pPr marL="71755" marR="71755">
                        <a:lnSpc>
                          <a:spcPct val="115000"/>
                        </a:lnSpc>
                        <a:spcAft>
                          <a:spcPts val="1000"/>
                        </a:spcAft>
                      </a:pPr>
                      <a:r>
                        <a:rPr lang="en-GB" sz="1400" dirty="0">
                          <a:effectLst/>
                        </a:rPr>
                        <a:t>p on KW test</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vert="vert270"/>
                </a:tc>
                <a:extLst>
                  <a:ext uri="{0D108BD9-81ED-4DB2-BD59-A6C34878D82A}">
                    <a16:rowId xmlns="" xmlns:a16="http://schemas.microsoft.com/office/drawing/2014/main" val="1565336865"/>
                  </a:ext>
                </a:extLst>
              </a:tr>
              <a:tr h="606647">
                <a:tc>
                  <a:txBody>
                    <a:bodyPr/>
                    <a:lstStyle/>
                    <a:p>
                      <a:pPr>
                        <a:lnSpc>
                          <a:spcPct val="115000"/>
                        </a:lnSpc>
                        <a:spcAft>
                          <a:spcPts val="1000"/>
                        </a:spcAft>
                      </a:pPr>
                      <a:r>
                        <a:rPr lang="en-GB" sz="1400" dirty="0">
                          <a:effectLst/>
                        </a:rPr>
                        <a:t>The CiP Strategy has made me think about how I deliver compassionate care</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3.82</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3.84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4.20</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3.85</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1081</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0.003</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extLst>
                  <a:ext uri="{0D108BD9-81ED-4DB2-BD59-A6C34878D82A}">
                    <a16:rowId xmlns="" xmlns:a16="http://schemas.microsoft.com/office/drawing/2014/main" val="1845870960"/>
                  </a:ext>
                </a:extLst>
              </a:tr>
              <a:tr h="606647">
                <a:tc>
                  <a:txBody>
                    <a:bodyPr/>
                    <a:lstStyle/>
                    <a:p>
                      <a:pPr>
                        <a:lnSpc>
                          <a:spcPct val="115000"/>
                        </a:lnSpc>
                        <a:spcAft>
                          <a:spcPts val="1000"/>
                        </a:spcAft>
                      </a:pPr>
                      <a:r>
                        <a:rPr lang="en-GB" sz="1400" dirty="0">
                          <a:solidFill>
                            <a:srgbClr val="FF0000"/>
                          </a:solidFill>
                          <a:effectLst/>
                        </a:rPr>
                        <a:t>The CiP Strategy has helped to improve the patient experience</a:t>
                      </a:r>
                      <a:endParaRPr lang="en-GB"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3.72</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3.84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4.28</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solidFill>
                            <a:srgbClr val="FF0000"/>
                          </a:solidFill>
                          <a:effectLst/>
                        </a:rPr>
                        <a:t>3.83</a:t>
                      </a:r>
                      <a:endParaRPr lang="en-GB" sz="14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1070</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0.000</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extLst>
                  <a:ext uri="{0D108BD9-81ED-4DB2-BD59-A6C34878D82A}">
                    <a16:rowId xmlns="" xmlns:a16="http://schemas.microsoft.com/office/drawing/2014/main" val="4199090883"/>
                  </a:ext>
                </a:extLst>
              </a:tr>
              <a:tr h="606647">
                <a:tc>
                  <a:txBody>
                    <a:bodyPr/>
                    <a:lstStyle/>
                    <a:p>
                      <a:pPr>
                        <a:lnSpc>
                          <a:spcPct val="115000"/>
                        </a:lnSpc>
                        <a:spcAft>
                          <a:spcPts val="1000"/>
                        </a:spcAft>
                      </a:pPr>
                      <a:r>
                        <a:rPr lang="en-GB" sz="1400" dirty="0">
                          <a:effectLst/>
                        </a:rPr>
                        <a:t>The CiP Strategy has positively influenced my actions in delivering compassionate care</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3.68</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3.68</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4.02</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3.70</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1073</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0.014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extLst>
                  <a:ext uri="{0D108BD9-81ED-4DB2-BD59-A6C34878D82A}">
                    <a16:rowId xmlns="" xmlns:a16="http://schemas.microsoft.com/office/drawing/2014/main" val="14877547"/>
                  </a:ext>
                </a:extLst>
              </a:tr>
              <a:tr h="779561">
                <a:tc>
                  <a:txBody>
                    <a:bodyPr/>
                    <a:lstStyle/>
                    <a:p>
                      <a:pPr>
                        <a:lnSpc>
                          <a:spcPct val="115000"/>
                        </a:lnSpc>
                        <a:spcAft>
                          <a:spcPts val="1000"/>
                        </a:spcAft>
                      </a:pPr>
                      <a:r>
                        <a:rPr lang="en-GB" sz="1400" dirty="0">
                          <a:effectLst/>
                        </a:rPr>
                        <a:t>The CiP Strategy has promoted a culture of compassionate care for nurses, midwives and care staff in my organisation</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3.52</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3.68</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4.05</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3.65</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1060</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0.000</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extLst>
                  <a:ext uri="{0D108BD9-81ED-4DB2-BD59-A6C34878D82A}">
                    <a16:rowId xmlns="" xmlns:a16="http://schemas.microsoft.com/office/drawing/2014/main" val="308252066"/>
                  </a:ext>
                </a:extLst>
              </a:tr>
              <a:tr h="606647">
                <a:tc>
                  <a:txBody>
                    <a:bodyPr/>
                    <a:lstStyle/>
                    <a:p>
                      <a:pPr>
                        <a:lnSpc>
                          <a:spcPct val="115000"/>
                        </a:lnSpc>
                        <a:spcAft>
                          <a:spcPts val="1000"/>
                        </a:spcAft>
                      </a:pPr>
                      <a:r>
                        <a:rPr lang="en-GB" sz="1400" dirty="0">
                          <a:effectLst/>
                        </a:rPr>
                        <a:t>The CiP Strategy has supported staff development</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3.51</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3.67</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4.16</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3.65</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1069</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0.000</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extLst>
                  <a:ext uri="{0D108BD9-81ED-4DB2-BD59-A6C34878D82A}">
                    <a16:rowId xmlns="" xmlns:a16="http://schemas.microsoft.com/office/drawing/2014/main" val="3216747688"/>
                  </a:ext>
                </a:extLst>
              </a:tr>
              <a:tr h="606647">
                <a:tc>
                  <a:txBody>
                    <a:bodyPr/>
                    <a:lstStyle/>
                    <a:p>
                      <a:pPr>
                        <a:lnSpc>
                          <a:spcPct val="115000"/>
                        </a:lnSpc>
                        <a:spcAft>
                          <a:spcPts val="1000"/>
                        </a:spcAft>
                      </a:pPr>
                      <a:r>
                        <a:rPr lang="en-GB" sz="1400" dirty="0">
                          <a:effectLst/>
                        </a:rPr>
                        <a:t>The CiP Strategy has supported me as a nurse/midwife/care staff</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3.48</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3.57</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4.17</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3.58</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1074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tc>
                  <a:txBody>
                    <a:bodyPr/>
                    <a:lstStyle/>
                    <a:p>
                      <a:pPr algn="ctr">
                        <a:lnSpc>
                          <a:spcPct val="115000"/>
                        </a:lnSpc>
                        <a:spcAft>
                          <a:spcPts val="1000"/>
                        </a:spcAft>
                      </a:pPr>
                      <a:r>
                        <a:rPr lang="en-GB" sz="1400" dirty="0">
                          <a:effectLst/>
                        </a:rPr>
                        <a:t>0.000</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63" marR="62263" marT="0" marB="0"/>
                </a:tc>
                <a:extLst>
                  <a:ext uri="{0D108BD9-81ED-4DB2-BD59-A6C34878D82A}">
                    <a16:rowId xmlns="" xmlns:a16="http://schemas.microsoft.com/office/drawing/2014/main" val="3557787270"/>
                  </a:ext>
                </a:extLst>
              </a:tr>
            </a:tbl>
          </a:graphicData>
        </a:graphic>
      </p:graphicFrame>
    </p:spTree>
    <p:extLst>
      <p:ext uri="{BB962C8B-B14F-4D97-AF65-F5344CB8AC3E}">
        <p14:creationId xmlns="" xmlns:p14="http://schemas.microsoft.com/office/powerpoint/2010/main" val="2979687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And there is some reason to think that the staff views are based in reality…(MORI 2014) </a:t>
            </a:r>
          </a:p>
        </p:txBody>
      </p:sp>
      <p:pic>
        <p:nvPicPr>
          <p:cNvPr id="5" name="Content Placeholder 4"/>
          <p:cNvPicPr>
            <a:picLocks noGrp="1" noChangeAspect="1"/>
          </p:cNvPicPr>
          <p:nvPr>
            <p:ph idx="1"/>
          </p:nvPr>
        </p:nvPicPr>
        <p:blipFill>
          <a:blip r:embed="rId3"/>
          <a:stretch>
            <a:fillRect/>
          </a:stretch>
        </p:blipFill>
        <p:spPr>
          <a:xfrm>
            <a:off x="457200" y="1417639"/>
            <a:ext cx="7619999" cy="4791432"/>
          </a:xfrm>
          <a:prstGeom prst="rect">
            <a:avLst/>
          </a:prstGeom>
        </p:spPr>
      </p:pic>
    </p:spTree>
    <p:extLst>
      <p:ext uri="{BB962C8B-B14F-4D97-AF65-F5344CB8AC3E}">
        <p14:creationId xmlns="" xmlns:p14="http://schemas.microsoft.com/office/powerpoint/2010/main" val="1266094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67139"/>
          </a:xfrm>
        </p:spPr>
        <p:txBody>
          <a:bodyPr/>
          <a:lstStyle/>
          <a:p>
            <a:r>
              <a:rPr lang="en-GB" sz="4000" dirty="0"/>
              <a:t>Summary of open ended responses</a:t>
            </a:r>
          </a:p>
        </p:txBody>
      </p:sp>
      <p:sp>
        <p:nvSpPr>
          <p:cNvPr id="3" name="Content Placeholder 2"/>
          <p:cNvSpPr>
            <a:spLocks noGrp="1"/>
          </p:cNvSpPr>
          <p:nvPr>
            <p:ph idx="1"/>
          </p:nvPr>
        </p:nvSpPr>
        <p:spPr>
          <a:xfrm>
            <a:off x="457200" y="1241777"/>
            <a:ext cx="7620000" cy="5350933"/>
          </a:xfrm>
        </p:spPr>
        <p:txBody>
          <a:bodyPr>
            <a:normAutofit fontScale="77500" lnSpcReduction="20000"/>
          </a:bodyPr>
          <a:lstStyle/>
          <a:p>
            <a:pPr lvl="1"/>
            <a:r>
              <a:rPr lang="en-GB" sz="2800" dirty="0"/>
              <a:t>Awareness of CiP and involvement in CiP were low and varied to a statistically significant extent on the basis of role.</a:t>
            </a:r>
          </a:p>
          <a:p>
            <a:pPr lvl="2"/>
            <a:r>
              <a:rPr lang="en-GB" sz="2600" dirty="0"/>
              <a:t>Despite low levels of awareness and involvement  many research participants felt that they were delivering compassionate care in the ways specified in CiP. </a:t>
            </a:r>
          </a:p>
          <a:p>
            <a:pPr lvl="1"/>
            <a:r>
              <a:rPr lang="en-GB" sz="2800" dirty="0"/>
              <a:t>Anxiety, anger and distress about the messages that CiP gives out internally to the profession and externally to patients. </a:t>
            </a:r>
          </a:p>
          <a:p>
            <a:pPr lvl="2"/>
            <a:r>
              <a:rPr lang="en-GB" sz="2600" dirty="0"/>
              <a:t>Many participants felt that individual agency in relation to delivering compassionate care was being stressed rather than structural constraints on delivering compassionate care which were seen as primarily to do with resourcing</a:t>
            </a:r>
            <a:endParaRPr lang="en-GB" sz="2800" dirty="0"/>
          </a:p>
          <a:p>
            <a:pPr lvl="1"/>
            <a:r>
              <a:rPr lang="en-GB" sz="2800" dirty="0"/>
              <a:t>There was a strong message from staff, with some support from secondary data, that compassion for patients is only sustainable where there is compassion for staff.  Many participants expressed directly or indirectly that they did not feel they were being treated with compassion.</a:t>
            </a:r>
          </a:p>
          <a:p>
            <a:pPr lvl="1"/>
            <a:endParaRPr lang="en-GB" dirty="0"/>
          </a:p>
          <a:p>
            <a:endParaRPr lang="en-GB" dirty="0"/>
          </a:p>
        </p:txBody>
      </p:sp>
    </p:spTree>
    <p:extLst>
      <p:ext uri="{BB962C8B-B14F-4D97-AF65-F5344CB8AC3E}">
        <p14:creationId xmlns="" xmlns:p14="http://schemas.microsoft.com/office/powerpoint/2010/main" val="3785947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the 6 Cs</a:t>
            </a:r>
          </a:p>
        </p:txBody>
      </p:sp>
      <p:sp>
        <p:nvSpPr>
          <p:cNvPr id="3" name="Content Placeholder 2"/>
          <p:cNvSpPr>
            <a:spLocks noGrp="1"/>
          </p:cNvSpPr>
          <p:nvPr>
            <p:ph idx="1"/>
          </p:nvPr>
        </p:nvSpPr>
        <p:spPr/>
        <p:txBody>
          <a:bodyPr/>
          <a:lstStyle/>
          <a:p>
            <a:r>
              <a:rPr lang="en-US" dirty="0"/>
              <a:t>Overall staff felt the 6Cs had helped to focus and highlight their work. </a:t>
            </a:r>
          </a:p>
          <a:p>
            <a:pPr lvl="1"/>
            <a:r>
              <a:rPr lang="en-US" i="1" dirty="0"/>
              <a:t>“It’s something I feel is very important. The 6Cs encapsulated everything, but it’s something I’ve been concerned about for a while, that nurses are becoming very technically proficient in many ways, but that the fundamental essentials of being a nurse and coming across as a nurse who can be approached, relied upon, friendly, knowledgeable - if they don’t know, they’ll put you in touch with someone who can - is perhaps beginning to be missed a little bit, not just within this Trust, I feel nationally” (Site 5) </a:t>
            </a:r>
            <a:endParaRPr lang="en-US" dirty="0"/>
          </a:p>
          <a:p>
            <a:endParaRPr lang="en-US" dirty="0"/>
          </a:p>
        </p:txBody>
      </p:sp>
    </p:spTree>
    <p:extLst>
      <p:ext uri="{BB962C8B-B14F-4D97-AF65-F5344CB8AC3E}">
        <p14:creationId xmlns="" xmlns:p14="http://schemas.microsoft.com/office/powerpoint/2010/main" val="2988103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and culture</a:t>
            </a:r>
          </a:p>
        </p:txBody>
      </p:sp>
      <p:sp>
        <p:nvSpPr>
          <p:cNvPr id="3" name="Content Placeholder 2"/>
          <p:cNvSpPr>
            <a:spLocks noGrp="1"/>
          </p:cNvSpPr>
          <p:nvPr>
            <p:ph idx="1"/>
          </p:nvPr>
        </p:nvSpPr>
        <p:spPr/>
        <p:txBody>
          <a:bodyPr>
            <a:normAutofit fontScale="92500"/>
          </a:bodyPr>
          <a:lstStyle/>
          <a:p>
            <a:pPr marL="114300" indent="0">
              <a:buNone/>
            </a:pPr>
            <a:r>
              <a:rPr lang="en-US" dirty="0"/>
              <a:t>Structural issues (high workload, lack of resources, paperwork) shape the delivery of compassionate care. </a:t>
            </a:r>
          </a:p>
          <a:p>
            <a:pPr lvl="1"/>
            <a:r>
              <a:rPr lang="en-GB" dirty="0"/>
              <a:t>“</a:t>
            </a:r>
            <a:r>
              <a:rPr lang="en-GB" i="1" dirty="0"/>
              <a:t>Although most staff are aware of the Compassion in Practice, not enough is really known at floor level. The majority of the nursing staff always work to their extreme best in delivering care to patients. Lack of resources, equipment and the constant movement of having to outlie patients instead of caring for them in a safe environment often results in the interruption of the continuation of care and delays safe discharging</a:t>
            </a:r>
            <a:r>
              <a:rPr lang="en-GB" dirty="0"/>
              <a:t>.”(14 Nursing middle management) </a:t>
            </a:r>
            <a:endParaRPr lang="en-US" dirty="0"/>
          </a:p>
          <a:p>
            <a:r>
              <a:rPr lang="en-US" dirty="0"/>
              <a:t>Cultural change (prevent bullying, support ward level staff) is required to support compassionate care delivery. </a:t>
            </a:r>
          </a:p>
          <a:p>
            <a:pPr lvl="1"/>
            <a:r>
              <a:rPr lang="en-GB" dirty="0"/>
              <a:t>“</a:t>
            </a:r>
            <a:r>
              <a:rPr lang="en-GB" i="1" dirty="0"/>
              <a:t>We are still working in a culture driven by anxiety and defensiveness which works against the ability to give compassionate care. Until the blame culture is widely discussed nurses don’t feel supported or safe and are over anxious.”</a:t>
            </a:r>
            <a:r>
              <a:rPr lang="en-GB" dirty="0"/>
              <a:t> (413 Nursing ward level) </a:t>
            </a:r>
          </a:p>
          <a:p>
            <a:endParaRPr lang="en-US" dirty="0"/>
          </a:p>
        </p:txBody>
      </p:sp>
    </p:spTree>
    <p:extLst>
      <p:ext uri="{BB962C8B-B14F-4D97-AF65-F5344CB8AC3E}">
        <p14:creationId xmlns="" xmlns:p14="http://schemas.microsoft.com/office/powerpoint/2010/main" val="96513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GB" dirty="0"/>
              <a:t>The Compassion in Practice Vision and Strategy in England emerged at a time when nursing and nurses in the UK were seemingly less trusted and subject to media reports of poor care (Paley 2014; Traynor 2014)</a:t>
            </a:r>
          </a:p>
          <a:p>
            <a:endParaRPr lang="en-GB" dirty="0"/>
          </a:p>
          <a:p>
            <a:r>
              <a:rPr lang="en-GB" dirty="0"/>
              <a:t>Similar concerns with standards of nursing care have been raised internationally (Dewar &amp; Christley 2013).</a:t>
            </a:r>
          </a:p>
          <a:p>
            <a:endParaRPr lang="en-US" dirty="0"/>
          </a:p>
        </p:txBody>
      </p:sp>
    </p:spTree>
    <p:extLst>
      <p:ext uri="{BB962C8B-B14F-4D97-AF65-F5344CB8AC3E}">
        <p14:creationId xmlns="" xmlns:p14="http://schemas.microsoft.com/office/powerpoint/2010/main" val="2992683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Demoralising effect of Francis</a:t>
            </a:r>
          </a:p>
        </p:txBody>
      </p:sp>
      <p:sp>
        <p:nvSpPr>
          <p:cNvPr id="3" name="Content Placeholder 2"/>
          <p:cNvSpPr>
            <a:spLocks noGrp="1"/>
          </p:cNvSpPr>
          <p:nvPr>
            <p:ph idx="1"/>
          </p:nvPr>
        </p:nvSpPr>
        <p:spPr/>
        <p:txBody>
          <a:bodyPr>
            <a:normAutofit/>
          </a:bodyPr>
          <a:lstStyle/>
          <a:p>
            <a:r>
              <a:rPr lang="en-GB" dirty="0"/>
              <a:t>Our findings should be viewed in the context of discourses on compassion and recent literature on the Francis Report. </a:t>
            </a:r>
          </a:p>
          <a:p>
            <a:pPr lvl="1"/>
            <a:r>
              <a:rPr lang="en-GB" i="1" dirty="0"/>
              <a:t>“When I read the Francis report and it was one of those that I had to go back to and read in bite-sized chunks because a lot of it didn’t make pleasant reading as you know (Site 2). </a:t>
            </a:r>
          </a:p>
          <a:p>
            <a:pPr lvl="1"/>
            <a:endParaRPr lang="en-GB" dirty="0"/>
          </a:p>
          <a:p>
            <a:endParaRPr lang="en-GB" dirty="0"/>
          </a:p>
          <a:p>
            <a:endParaRPr lang="en-US" dirty="0"/>
          </a:p>
        </p:txBody>
      </p:sp>
    </p:spTree>
    <p:extLst>
      <p:ext uri="{BB962C8B-B14F-4D97-AF65-F5344CB8AC3E}">
        <p14:creationId xmlns="" xmlns:p14="http://schemas.microsoft.com/office/powerpoint/2010/main" val="399068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1</a:t>
            </a:r>
          </a:p>
        </p:txBody>
      </p:sp>
      <p:sp>
        <p:nvSpPr>
          <p:cNvPr id="3" name="Content Placeholder 2"/>
          <p:cNvSpPr>
            <a:spLocks noGrp="1"/>
          </p:cNvSpPr>
          <p:nvPr>
            <p:ph idx="1"/>
          </p:nvPr>
        </p:nvSpPr>
        <p:spPr/>
        <p:txBody>
          <a:bodyPr/>
          <a:lstStyle/>
          <a:p>
            <a:r>
              <a:rPr lang="en-GB" dirty="0">
                <a:solidFill>
                  <a:srgbClr val="000000"/>
                </a:solidFill>
              </a:rPr>
              <a:t>Communication about </a:t>
            </a:r>
            <a:r>
              <a:rPr lang="en-GB" i="1" dirty="0">
                <a:solidFill>
                  <a:srgbClr val="000000"/>
                </a:solidFill>
              </a:rPr>
              <a:t>Compassion in Practice </a:t>
            </a:r>
            <a:r>
              <a:rPr lang="en-GB" dirty="0">
                <a:solidFill>
                  <a:srgbClr val="000000"/>
                </a:solidFill>
              </a:rPr>
              <a:t>could be cascaded more effectively across the NHS to share good practice</a:t>
            </a:r>
          </a:p>
          <a:p>
            <a:r>
              <a:rPr lang="en-GB" i="1" dirty="0">
                <a:solidFill>
                  <a:srgbClr val="000000"/>
                </a:solidFill>
              </a:rPr>
              <a:t>Compassion in Practice</a:t>
            </a:r>
            <a:r>
              <a:rPr lang="en-GB" dirty="0">
                <a:solidFill>
                  <a:srgbClr val="000000"/>
                </a:solidFill>
              </a:rPr>
              <a:t> must be developed and extended to all staff so that it becomes embedded across all roles and all types of Trust</a:t>
            </a:r>
          </a:p>
          <a:p>
            <a:endParaRPr lang="en-US" dirty="0"/>
          </a:p>
        </p:txBody>
      </p:sp>
    </p:spTree>
    <p:extLst>
      <p:ext uri="{BB962C8B-B14F-4D97-AF65-F5344CB8AC3E}">
        <p14:creationId xmlns="" xmlns:p14="http://schemas.microsoft.com/office/powerpoint/2010/main" val="4293509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Conclusions 2</a:t>
            </a:r>
          </a:p>
        </p:txBody>
      </p:sp>
      <p:sp>
        <p:nvSpPr>
          <p:cNvPr id="3" name="Content Placeholder 2"/>
          <p:cNvSpPr>
            <a:spLocks noGrp="1"/>
          </p:cNvSpPr>
          <p:nvPr>
            <p:ph idx="1"/>
          </p:nvPr>
        </p:nvSpPr>
        <p:spPr>
          <a:xfrm>
            <a:off x="457200" y="1417638"/>
            <a:ext cx="7620000" cy="5310540"/>
          </a:xfrm>
        </p:spPr>
        <p:txBody>
          <a:bodyPr>
            <a:normAutofit/>
          </a:bodyPr>
          <a:lstStyle/>
          <a:p>
            <a:r>
              <a:rPr lang="en-GB" dirty="0">
                <a:solidFill>
                  <a:srgbClr val="000000"/>
                </a:solidFill>
              </a:rPr>
              <a:t>Barriers to compassionate care need to be addressed at individual agency AND structural levels</a:t>
            </a:r>
          </a:p>
          <a:p>
            <a:endParaRPr lang="en-GB" dirty="0">
              <a:solidFill>
                <a:srgbClr val="000000"/>
              </a:solidFill>
            </a:endParaRPr>
          </a:p>
          <a:p>
            <a:r>
              <a:rPr lang="en-GB" dirty="0">
                <a:solidFill>
                  <a:srgbClr val="000000"/>
                </a:solidFill>
              </a:rPr>
              <a:t>To focus purely on individual agency implies that all that is required for compassionate care is for staff to change their attitudes or behaviour when clearly this would not be sufficient condition for more compassionate care </a:t>
            </a:r>
          </a:p>
          <a:p>
            <a:pPr marL="114300" indent="0">
              <a:buNone/>
            </a:pPr>
            <a:r>
              <a:rPr lang="en-GB" dirty="0">
                <a:solidFill>
                  <a:srgbClr val="000000"/>
                </a:solidFill>
              </a:rPr>
              <a:t> </a:t>
            </a:r>
          </a:p>
          <a:p>
            <a:r>
              <a:rPr lang="en-GB" dirty="0">
                <a:solidFill>
                  <a:srgbClr val="000000"/>
                </a:solidFill>
              </a:rPr>
              <a:t>Staff were clear that they were already delivering compassionate care and that although staff could improve their understanding &amp; delivery of compassionate care, the most significant barriers to this were resources and management styles  (i.e. structural)</a:t>
            </a:r>
          </a:p>
          <a:p>
            <a:pPr marL="114300" indent="0">
              <a:buNone/>
            </a:pPr>
            <a:endParaRPr lang="en-GB" dirty="0">
              <a:solidFill>
                <a:srgbClr val="000000"/>
              </a:solidFill>
            </a:endParaRPr>
          </a:p>
          <a:p>
            <a:endParaRPr lang="en-GB" dirty="0">
              <a:solidFill>
                <a:srgbClr val="000000"/>
              </a:solidFill>
            </a:endParaRPr>
          </a:p>
          <a:p>
            <a:endParaRPr lang="en-GB" dirty="0">
              <a:solidFill>
                <a:srgbClr val="000000"/>
              </a:solidFill>
            </a:endParaRPr>
          </a:p>
          <a:p>
            <a:endParaRPr lang="en-US" dirty="0">
              <a:solidFill>
                <a:srgbClr val="000000"/>
              </a:solidFill>
            </a:endParaRPr>
          </a:p>
          <a:p>
            <a:endParaRPr lang="en-US" dirty="0"/>
          </a:p>
        </p:txBody>
      </p:sp>
    </p:spTree>
    <p:extLst>
      <p:ext uri="{BB962C8B-B14F-4D97-AF65-F5344CB8AC3E}">
        <p14:creationId xmlns="" xmlns:p14="http://schemas.microsoft.com/office/powerpoint/2010/main" val="3178727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Conclusions 3 </a:t>
            </a:r>
          </a:p>
        </p:txBody>
      </p:sp>
      <p:sp>
        <p:nvSpPr>
          <p:cNvPr id="3" name="Content Placeholder 2"/>
          <p:cNvSpPr>
            <a:spLocks noGrp="1"/>
          </p:cNvSpPr>
          <p:nvPr>
            <p:ph idx="1"/>
          </p:nvPr>
        </p:nvSpPr>
        <p:spPr>
          <a:xfrm>
            <a:off x="457200" y="1241778"/>
            <a:ext cx="7620000" cy="5486400"/>
          </a:xfrm>
        </p:spPr>
        <p:txBody>
          <a:bodyPr>
            <a:normAutofit/>
          </a:bodyPr>
          <a:lstStyle/>
          <a:p>
            <a:pPr marL="114300" indent="0">
              <a:buNone/>
            </a:pPr>
            <a:endParaRPr lang="en-GB" dirty="0">
              <a:solidFill>
                <a:srgbClr val="000000"/>
              </a:solidFill>
            </a:endParaRPr>
          </a:p>
          <a:p>
            <a:r>
              <a:rPr lang="en-GB" dirty="0">
                <a:solidFill>
                  <a:srgbClr val="000000"/>
                </a:solidFill>
              </a:rPr>
              <a:t>Even if one accepted that change in individual agency was the correct level at which to address Compassion in Practice, communications between management and ward level staff were so poor so that awareness and involvement in the CiP initiative were low. So CiP had limited potential to inform or impact on individual behaviour or attitudes</a:t>
            </a:r>
          </a:p>
          <a:p>
            <a:endParaRPr lang="en-GB" dirty="0">
              <a:solidFill>
                <a:srgbClr val="000000"/>
              </a:solidFill>
            </a:endParaRPr>
          </a:p>
          <a:p>
            <a:r>
              <a:rPr lang="en-GB" dirty="0">
                <a:solidFill>
                  <a:srgbClr val="000000"/>
                </a:solidFill>
              </a:rPr>
              <a:t>Recognition and action is needed at the Trust leadership level and from NHS England to address the challenges staff face to deliver care, including a bullying work culture and structural constraints related to staffing levels and funding</a:t>
            </a:r>
          </a:p>
          <a:p>
            <a:endParaRPr lang="en-GB" dirty="0">
              <a:solidFill>
                <a:srgbClr val="000000"/>
              </a:solidFill>
            </a:endParaRPr>
          </a:p>
          <a:p>
            <a:endParaRPr lang="en-US" dirty="0">
              <a:solidFill>
                <a:srgbClr val="000000"/>
              </a:solidFill>
            </a:endParaRPr>
          </a:p>
          <a:p>
            <a:endParaRPr lang="en-US" dirty="0"/>
          </a:p>
        </p:txBody>
      </p:sp>
    </p:spTree>
    <p:extLst>
      <p:ext uri="{BB962C8B-B14F-4D97-AF65-F5344CB8AC3E}">
        <p14:creationId xmlns="" xmlns:p14="http://schemas.microsoft.com/office/powerpoint/2010/main" val="1180808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038"/>
            <a:ext cx="7620000" cy="919162"/>
          </a:xfrm>
        </p:spPr>
        <p:txBody>
          <a:bodyPr/>
          <a:lstStyle/>
          <a:p>
            <a:r>
              <a:rPr lang="en-GB" dirty="0"/>
              <a:t>References</a:t>
            </a:r>
          </a:p>
        </p:txBody>
      </p:sp>
      <p:sp>
        <p:nvSpPr>
          <p:cNvPr id="3" name="Content Placeholder 2"/>
          <p:cNvSpPr>
            <a:spLocks noGrp="1"/>
          </p:cNvSpPr>
          <p:nvPr>
            <p:ph idx="1"/>
          </p:nvPr>
        </p:nvSpPr>
        <p:spPr>
          <a:xfrm>
            <a:off x="457200" y="990600"/>
            <a:ext cx="7620000" cy="5422900"/>
          </a:xfrm>
        </p:spPr>
        <p:txBody>
          <a:bodyPr>
            <a:normAutofit fontScale="77500" lnSpcReduction="20000"/>
          </a:bodyPr>
          <a:lstStyle/>
          <a:p>
            <a:pPr marL="114300" indent="0">
              <a:buNone/>
            </a:pPr>
            <a:endParaRPr lang="en-US" dirty="0"/>
          </a:p>
          <a:p>
            <a:r>
              <a:rPr lang="en-US" dirty="0"/>
              <a:t>Allan, H.T,  O’Driscoll, M., Corbett, K., Liu, L. (2016) Evaluation of the National CiP Vision &amp; Strategy – Full Report, Middlesex University</a:t>
            </a:r>
          </a:p>
          <a:p>
            <a:endParaRPr lang="en-US" dirty="0"/>
          </a:p>
          <a:p>
            <a:r>
              <a:rPr lang="en-GB" dirty="0"/>
              <a:t>Dewar B and Christley Y (2013) A critical analysis of compassion in practice, Nursing Standard, 28 (10) 44-49</a:t>
            </a:r>
          </a:p>
          <a:p>
            <a:endParaRPr lang="en-GB" dirty="0"/>
          </a:p>
          <a:p>
            <a:r>
              <a:rPr lang="en-GB" dirty="0"/>
              <a:t>MORI (2014) Public Perceptions of the NHS and Social Care - Winter 2014 </a:t>
            </a:r>
            <a:r>
              <a:rPr lang="en-GB" dirty="0">
                <a:hlinkClick r:id="rId2"/>
              </a:rPr>
              <a:t>https://www.ipsos-mori.com/Assets/Docs/Publications/SRI_Health_NHS_Tracker_Winter_Tables_2014.pdf</a:t>
            </a:r>
            <a:r>
              <a:rPr lang="en-GB" dirty="0"/>
              <a:t> Accessed 25.2.17</a:t>
            </a:r>
          </a:p>
          <a:p>
            <a:endParaRPr lang="en-GB" dirty="0"/>
          </a:p>
          <a:p>
            <a:r>
              <a:rPr lang="en-GB" dirty="0"/>
              <a:t>NHS England/Professor </a:t>
            </a:r>
            <a:r>
              <a:rPr lang="en-US" dirty="0"/>
              <a:t>Laura Serrant </a:t>
            </a:r>
            <a:r>
              <a:rPr lang="en-GB" dirty="0"/>
              <a:t>(2016) Compassion in Practice - Evidencing the impact </a:t>
            </a:r>
            <a:r>
              <a:rPr lang="en-GB" u="sng" dirty="0">
                <a:hlinkClick r:id="rId3"/>
              </a:rPr>
              <a:t>https://www.england.nhs.uk/wp-content/uploads/2016/05/cip-yr-3.pdf</a:t>
            </a:r>
            <a:r>
              <a:rPr lang="en-GB" dirty="0"/>
              <a:t>  Accessed 25.2.17</a:t>
            </a:r>
          </a:p>
          <a:p>
            <a:pPr marL="114300" indent="0">
              <a:buNone/>
            </a:pPr>
            <a:endParaRPr lang="en-GB" dirty="0"/>
          </a:p>
          <a:p>
            <a:r>
              <a:rPr lang="en-GB" dirty="0"/>
              <a:t>Paley J (2014) Cognition and the compassion deficit: the social psychology of helping behaviour in nursing. Nursing Philosophy 15(4) 274-87.</a:t>
            </a:r>
          </a:p>
          <a:p>
            <a:endParaRPr lang="en-GB" dirty="0"/>
          </a:p>
          <a:p>
            <a:r>
              <a:rPr lang="en-GB" dirty="0"/>
              <a:t>Traynor M (2014) Caring after Francis: moral failure in nursing reconsidered</a:t>
            </a:r>
            <a:r>
              <a:rPr lang="en-GB" b="1" dirty="0"/>
              <a:t>. </a:t>
            </a:r>
            <a:r>
              <a:rPr lang="en-GB" dirty="0"/>
              <a:t>Journal of Research in Nursing, 19, 7-8: 546-556.</a:t>
            </a:r>
          </a:p>
          <a:p>
            <a:endParaRPr lang="en-GB" dirty="0"/>
          </a:p>
          <a:p>
            <a:endParaRPr lang="en-GB" dirty="0"/>
          </a:p>
          <a:p>
            <a:endParaRPr lang="en-GB" dirty="0"/>
          </a:p>
        </p:txBody>
      </p:sp>
    </p:spTree>
    <p:extLst>
      <p:ext uri="{BB962C8B-B14F-4D97-AF65-F5344CB8AC3E}">
        <p14:creationId xmlns="" xmlns:p14="http://schemas.microsoft.com/office/powerpoint/2010/main" val="3120730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4813300"/>
            <a:ext cx="8140700" cy="1701800"/>
          </a:xfrm>
        </p:spPr>
        <p:txBody>
          <a:bodyPr/>
          <a:lstStyle/>
          <a:p>
            <a:r>
              <a:rPr lang="en-GB" sz="3600" dirty="0"/>
              <a:t/>
            </a:r>
            <a:br>
              <a:rPr lang="en-GB" sz="3600" dirty="0"/>
            </a:br>
            <a:r>
              <a:rPr lang="en-GB" sz="3600" dirty="0"/>
              <a:t/>
            </a:r>
            <a:br>
              <a:rPr lang="en-GB" sz="3600" dirty="0"/>
            </a:br>
            <a:r>
              <a:rPr lang="en-GB" sz="3600" dirty="0"/>
              <a:t>or contact:  </a:t>
            </a:r>
            <a:br>
              <a:rPr lang="en-GB" sz="3600" dirty="0"/>
            </a:br>
            <a:r>
              <a:rPr lang="en-GB" sz="3200" dirty="0">
                <a:hlinkClick r:id="rId3"/>
              </a:rPr>
              <a:t>h.allan@mdx.ac.uk</a:t>
            </a:r>
            <a:r>
              <a:rPr lang="en-GB" sz="3200" dirty="0"/>
              <a:t>   m.o’driscoll@mdx.ac.uk </a:t>
            </a:r>
            <a:r>
              <a:rPr lang="en-GB" sz="3600" dirty="0"/>
              <a:t/>
            </a:r>
            <a:br>
              <a:rPr lang="en-GB" sz="3600" dirty="0"/>
            </a:br>
            <a:r>
              <a:rPr lang="en-GB" sz="3600" dirty="0"/>
              <a:t/>
            </a:r>
            <a:br>
              <a:rPr lang="en-GB" sz="3600" dirty="0"/>
            </a:br>
            <a:endParaRPr lang="en-GB" sz="3600" dirty="0"/>
          </a:p>
        </p:txBody>
      </p:sp>
      <p:sp>
        <p:nvSpPr>
          <p:cNvPr id="3" name="Content Placeholder 2"/>
          <p:cNvSpPr>
            <a:spLocks noGrp="1"/>
          </p:cNvSpPr>
          <p:nvPr>
            <p:ph idx="1"/>
          </p:nvPr>
        </p:nvSpPr>
        <p:spPr>
          <a:xfrm>
            <a:off x="457200" y="355601"/>
            <a:ext cx="7620000" cy="4270034"/>
          </a:xfrm>
        </p:spPr>
        <p:txBody>
          <a:bodyPr>
            <a:normAutofit/>
          </a:bodyPr>
          <a:lstStyle/>
          <a:p>
            <a:pPr marL="177800" indent="-63500">
              <a:buNone/>
            </a:pPr>
            <a:r>
              <a:rPr lang="en-GB" sz="4000" dirty="0"/>
              <a:t>Presentation and full evaluation report available at site below from 7</a:t>
            </a:r>
            <a:r>
              <a:rPr lang="en-GB" sz="4000" baseline="30000" dirty="0"/>
              <a:t>th</a:t>
            </a:r>
            <a:r>
              <a:rPr lang="en-GB" sz="4000" dirty="0"/>
              <a:t> April  </a:t>
            </a:r>
            <a:r>
              <a:rPr lang="en-GB" sz="4000" u="sng" dirty="0">
                <a:hlinkClick r:id="rId4"/>
              </a:rPr>
              <a:t>https://tinyurl.com/lwve7jj</a:t>
            </a:r>
            <a:endParaRPr lang="en-GB" sz="4000" u="sng" dirty="0"/>
          </a:p>
          <a:p>
            <a:endParaRPr lang="en-GB" u="sng" dirty="0"/>
          </a:p>
          <a:p>
            <a:pPr lvl="8"/>
            <a:r>
              <a:rPr lang="en-GB" sz="2400" u="sng" dirty="0"/>
              <a:t>Or scan QR code with your phone:</a:t>
            </a:r>
          </a:p>
          <a:p>
            <a:endParaRPr lang="en-GB" dirty="0"/>
          </a:p>
          <a:p>
            <a:endParaRPr lang="en-GB" dirty="0"/>
          </a:p>
        </p:txBody>
      </p:sp>
      <p:pic>
        <p:nvPicPr>
          <p:cNvPr id="4" name="Picture 3" descr="C:\Windows\System32\config\systemprofile\Desktop\Downloads\qrcode.39615821.png"/>
          <p:cNvPicPr/>
          <p:nvPr/>
        </p:nvPicPr>
        <p:blipFill>
          <a:blip r:embed="rId5"/>
          <a:srcRect/>
          <a:stretch>
            <a:fillRect/>
          </a:stretch>
        </p:blipFill>
        <p:spPr bwMode="auto">
          <a:xfrm>
            <a:off x="457200" y="3086100"/>
            <a:ext cx="1981200" cy="153953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620000" cy="1506875"/>
          </a:xfrm>
        </p:spPr>
        <p:txBody>
          <a:bodyPr/>
          <a:lstStyle/>
          <a:p>
            <a:r>
              <a:rPr lang="en-GB" dirty="0"/>
              <a:t>Compassion in Practice Vision &amp; Strategy (NHSE 2012) </a:t>
            </a:r>
            <a:endParaRPr lang="en-US" dirty="0"/>
          </a:p>
        </p:txBody>
      </p:sp>
      <p:sp>
        <p:nvSpPr>
          <p:cNvPr id="3" name="Content Placeholder 2"/>
          <p:cNvSpPr>
            <a:spLocks noGrp="1"/>
          </p:cNvSpPr>
          <p:nvPr>
            <p:ph idx="1"/>
          </p:nvPr>
        </p:nvSpPr>
        <p:spPr>
          <a:xfrm>
            <a:off x="457200" y="2012450"/>
            <a:ext cx="7620000" cy="4388350"/>
          </a:xfrm>
        </p:spPr>
        <p:txBody>
          <a:bodyPr/>
          <a:lstStyle/>
          <a:p>
            <a:r>
              <a:rPr lang="en-GB" dirty="0"/>
              <a:t>In 2012 the Compassion in Practice: Nursing, Midwifery and Care Staff Vision and Strategy was launched by Jane Cummings, CNO, NHS England/Department of Health. </a:t>
            </a:r>
          </a:p>
          <a:p>
            <a:pPr lvl="1"/>
            <a:r>
              <a:rPr lang="en-GB" dirty="0"/>
              <a:t>Shared purpose of nurses, midwives and care staff to deliver high quality, compassionate care, and to achieve excellent health and wellbeing outcomes. </a:t>
            </a:r>
          </a:p>
          <a:p>
            <a:pPr lvl="1"/>
            <a:r>
              <a:rPr lang="en-GB" dirty="0"/>
              <a:t>The ‘enduring’ values of the 6 Cs; Care, Compassion, Competence, Communication, Courage and Commitment. </a:t>
            </a:r>
            <a:endParaRPr lang="en-US" dirty="0"/>
          </a:p>
        </p:txBody>
      </p:sp>
    </p:spTree>
    <p:extLst>
      <p:ext uri="{BB962C8B-B14F-4D97-AF65-F5344CB8AC3E}">
        <p14:creationId xmlns="" xmlns:p14="http://schemas.microsoft.com/office/powerpoint/2010/main" val="1276531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of this presentation</a:t>
            </a:r>
          </a:p>
        </p:txBody>
      </p:sp>
      <p:sp>
        <p:nvSpPr>
          <p:cNvPr id="3" name="Content Placeholder 2"/>
          <p:cNvSpPr>
            <a:spLocks noGrp="1"/>
          </p:cNvSpPr>
          <p:nvPr>
            <p:ph idx="1"/>
          </p:nvPr>
        </p:nvSpPr>
        <p:spPr/>
        <p:txBody>
          <a:bodyPr/>
          <a:lstStyle/>
          <a:p>
            <a:r>
              <a:rPr lang="en-GB" dirty="0"/>
              <a:t>Present findings from a national evaluation of the Impact of the Compassion in Practice Vision &amp; Strategy (NHSE 2012) on nursing, midwifery and care staff</a:t>
            </a:r>
          </a:p>
          <a:p>
            <a:r>
              <a:rPr lang="en-GB" dirty="0"/>
              <a:t>Discuss the structural constraints against which nurses deliver care and the limits of individual agency to be compassionate </a:t>
            </a:r>
          </a:p>
          <a:p>
            <a:endParaRPr lang="en-US" dirty="0"/>
          </a:p>
        </p:txBody>
      </p:sp>
    </p:spTree>
    <p:extLst>
      <p:ext uri="{BB962C8B-B14F-4D97-AF65-F5344CB8AC3E}">
        <p14:creationId xmlns="" xmlns:p14="http://schemas.microsoft.com/office/powerpoint/2010/main" val="1835782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 </a:t>
            </a:r>
          </a:p>
        </p:txBody>
      </p:sp>
      <p:sp>
        <p:nvSpPr>
          <p:cNvPr id="3" name="Content Placeholder 2"/>
          <p:cNvSpPr>
            <a:spLocks noGrp="1"/>
          </p:cNvSpPr>
          <p:nvPr>
            <p:ph idx="1"/>
          </p:nvPr>
        </p:nvSpPr>
        <p:spPr/>
        <p:txBody>
          <a:bodyPr>
            <a:normAutofit/>
          </a:bodyPr>
          <a:lstStyle/>
          <a:p>
            <a:pPr lvl="1"/>
            <a:r>
              <a:rPr lang="en-US" sz="2800" dirty="0"/>
              <a:t>Compassion in Practice </a:t>
            </a:r>
            <a:r>
              <a:rPr lang="en-US" sz="2800" i="1" dirty="0">
                <a:effectLst>
                  <a:innerShdw blurRad="63500" dist="50800" dir="10800000">
                    <a:prstClr val="black">
                      <a:alpha val="50000"/>
                    </a:prstClr>
                  </a:innerShdw>
                </a:effectLst>
              </a:rPr>
              <a:t>Evidencing the Impact </a:t>
            </a:r>
            <a:r>
              <a:rPr lang="en-US" sz="2800" dirty="0"/>
              <a:t>May 2016 NHSE</a:t>
            </a:r>
          </a:p>
          <a:p>
            <a:pPr lvl="2"/>
            <a:r>
              <a:rPr lang="en-US" sz="2600" dirty="0"/>
              <a:t>Phase 1 Evaluation of programme outputs by trust</a:t>
            </a:r>
          </a:p>
          <a:p>
            <a:pPr lvl="2"/>
            <a:r>
              <a:rPr lang="en-US" sz="2600" dirty="0"/>
              <a:t>Phase 2  Evaluation of staff experiences (Middlesex University evaluation)</a:t>
            </a:r>
          </a:p>
          <a:p>
            <a:pPr lvl="2"/>
            <a:r>
              <a:rPr lang="en-US" sz="2600" dirty="0"/>
              <a:t>Phase 3  Evidencing the Impact</a:t>
            </a:r>
          </a:p>
          <a:p>
            <a:pPr lvl="1"/>
            <a:endParaRPr lang="en-US" sz="2800" dirty="0"/>
          </a:p>
        </p:txBody>
      </p:sp>
    </p:spTree>
    <p:extLst>
      <p:ext uri="{BB962C8B-B14F-4D97-AF65-F5344CB8AC3E}">
        <p14:creationId xmlns="" xmlns:p14="http://schemas.microsoft.com/office/powerpoint/2010/main" val="3676132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and analysis </a:t>
            </a:r>
          </a:p>
        </p:txBody>
      </p:sp>
      <p:sp>
        <p:nvSpPr>
          <p:cNvPr id="3" name="Content Placeholder 2"/>
          <p:cNvSpPr>
            <a:spLocks noGrp="1"/>
          </p:cNvSpPr>
          <p:nvPr>
            <p:ph idx="1"/>
          </p:nvPr>
        </p:nvSpPr>
        <p:spPr/>
        <p:txBody>
          <a:bodyPr>
            <a:normAutofit/>
          </a:bodyPr>
          <a:lstStyle/>
          <a:p>
            <a:r>
              <a:rPr lang="en-GB" sz="2400" dirty="0"/>
              <a:t>A mixed methods design with four sequential stages: </a:t>
            </a:r>
          </a:p>
          <a:p>
            <a:pPr marL="868680" lvl="1" indent="-457200">
              <a:buFont typeface="+mj-lt"/>
              <a:buAutoNum type="arabicPeriod"/>
            </a:pPr>
            <a:r>
              <a:rPr lang="en-GB" dirty="0"/>
              <a:t>Analysis of national survey of nurses, midwives, care staff and health professionals including open-ended responses</a:t>
            </a:r>
          </a:p>
          <a:p>
            <a:pPr marL="868680" lvl="1" indent="-457200">
              <a:buFont typeface="+mj-lt"/>
              <a:buAutoNum type="arabicPeriod"/>
            </a:pPr>
            <a:r>
              <a:rPr lang="en-GB" dirty="0"/>
              <a:t>Literature scoping - not reported here</a:t>
            </a:r>
          </a:p>
          <a:p>
            <a:pPr marL="868680" lvl="1" indent="-457200">
              <a:buFont typeface="+mj-lt"/>
              <a:buAutoNum type="arabicPeriod"/>
            </a:pPr>
            <a:r>
              <a:rPr lang="en-GB" dirty="0"/>
              <a:t>Case studies (n=10) </a:t>
            </a:r>
            <a:r>
              <a:rPr lang="en-GB" sz="2200" dirty="0"/>
              <a:t>qualitative telephone interviews (n=) – not reported here</a:t>
            </a:r>
          </a:p>
          <a:p>
            <a:pPr marL="868680" lvl="1" indent="-457200">
              <a:buFont typeface="+mj-lt"/>
              <a:buAutoNum type="arabicPeriod"/>
            </a:pPr>
            <a:r>
              <a:rPr lang="en-GB" dirty="0"/>
              <a:t>Secondary data analysis Family &amp; Friends Test (FFT), Staff Family and Friends Test (SFFT) and NHS Staff Survey (NHSSS) </a:t>
            </a:r>
          </a:p>
          <a:p>
            <a:r>
              <a:rPr lang="en-GB" sz="2400" dirty="0"/>
              <a:t>Integrated analysis of all data sources. </a:t>
            </a:r>
            <a:endParaRPr lang="en-US" sz="2400" dirty="0"/>
          </a:p>
        </p:txBody>
      </p:sp>
    </p:spTree>
    <p:extLst>
      <p:ext uri="{BB962C8B-B14F-4D97-AF65-F5344CB8AC3E}">
        <p14:creationId xmlns="" xmlns:p14="http://schemas.microsoft.com/office/powerpoint/2010/main" val="76135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8788"/>
          </a:xfrm>
        </p:spPr>
        <p:txBody>
          <a:bodyPr/>
          <a:lstStyle/>
          <a:p>
            <a:r>
              <a:rPr lang="en-US" sz="3600" dirty="0"/>
              <a:t>Survey </a:t>
            </a:r>
          </a:p>
        </p:txBody>
      </p:sp>
      <p:sp>
        <p:nvSpPr>
          <p:cNvPr id="3" name="Content Placeholder 2"/>
          <p:cNvSpPr>
            <a:spLocks noGrp="1"/>
          </p:cNvSpPr>
          <p:nvPr>
            <p:ph idx="1"/>
          </p:nvPr>
        </p:nvSpPr>
        <p:spPr>
          <a:xfrm>
            <a:off x="457200" y="1073426"/>
            <a:ext cx="7620000" cy="5181600"/>
          </a:xfrm>
        </p:spPr>
        <p:txBody>
          <a:bodyPr>
            <a:normAutofit fontScale="25000" lnSpcReduction="20000"/>
          </a:bodyPr>
          <a:lstStyle/>
          <a:p>
            <a:r>
              <a:rPr lang="en-US" sz="9600" dirty="0"/>
              <a:t>2014 CiP Survey by NHSE ‘Has Compassion in Practice made a difference to the people we care for and our staff?’</a:t>
            </a:r>
          </a:p>
          <a:p>
            <a:pPr marL="114300" indent="0">
              <a:buNone/>
            </a:pPr>
            <a:endParaRPr lang="en-US" sz="9600" dirty="0"/>
          </a:p>
          <a:p>
            <a:pPr lvl="1"/>
            <a:r>
              <a:rPr lang="en-GB" sz="9400" dirty="0"/>
              <a:t>The sampling frame was all NHS trusts listed on NHS Choices website (n=235)</a:t>
            </a:r>
          </a:p>
          <a:p>
            <a:pPr marL="411480" lvl="1" indent="0">
              <a:buNone/>
            </a:pPr>
            <a:endParaRPr lang="en-GB" sz="9400" dirty="0"/>
          </a:p>
          <a:p>
            <a:pPr lvl="1"/>
            <a:r>
              <a:rPr lang="en-GB" sz="9400" dirty="0"/>
              <a:t>A 25.5 % random sample (n=60)  stratified by speciality (acute, community and mental health) </a:t>
            </a:r>
          </a:p>
          <a:p>
            <a:pPr marL="411480" lvl="1" indent="0">
              <a:buNone/>
            </a:pPr>
            <a:endParaRPr lang="en-GB" sz="9400" dirty="0"/>
          </a:p>
          <a:p>
            <a:pPr lvl="1"/>
            <a:r>
              <a:rPr lang="en-GB" sz="9400" dirty="0"/>
              <a:t>62% (n=37) of the 60 Trusts which were sampled agreed to  participate in the evaluation (this equates to 15.7% of all Trusts in England at time of survey) </a:t>
            </a:r>
          </a:p>
          <a:p>
            <a:pPr marL="411480" lvl="1" indent="0">
              <a:buNone/>
            </a:pPr>
            <a:endParaRPr lang="en-GB" sz="9400" dirty="0"/>
          </a:p>
          <a:p>
            <a:pPr lvl="1"/>
            <a:r>
              <a:rPr lang="en-GB" sz="9400" dirty="0"/>
              <a:t>Data collection in June/ Jul 2015</a:t>
            </a:r>
            <a:endParaRPr lang="en-GB" sz="9600" dirty="0"/>
          </a:p>
          <a:p>
            <a:pPr lvl="2"/>
            <a:endParaRPr lang="en-GB" sz="4500" dirty="0">
              <a:solidFill>
                <a:srgbClr val="000000"/>
              </a:solidFill>
            </a:endParaRPr>
          </a:p>
          <a:p>
            <a:endParaRPr lang="en-US" dirty="0"/>
          </a:p>
        </p:txBody>
      </p:sp>
    </p:spTree>
    <p:extLst>
      <p:ext uri="{BB962C8B-B14F-4D97-AF65-F5344CB8AC3E}">
        <p14:creationId xmlns="" xmlns:p14="http://schemas.microsoft.com/office/powerpoint/2010/main" val="1558725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GB" dirty="0"/>
              <a:t>Total survey responses  n=2,267 </a:t>
            </a:r>
          </a:p>
        </p:txBody>
      </p:sp>
      <p:pic>
        <p:nvPicPr>
          <p:cNvPr id="2052" name="Picture 4"/>
          <p:cNvPicPr>
            <a:picLocks noGrp="1" noChangeAspect="1" noChangeArrowheads="1"/>
          </p:cNvPicPr>
          <p:nvPr>
            <p:ph idx="1"/>
          </p:nvPr>
        </p:nvPicPr>
        <p:blipFill>
          <a:blip r:embed="rId3"/>
          <a:srcRect/>
          <a:stretch>
            <a:fillRect/>
          </a:stretch>
        </p:blipFill>
        <p:spPr bwMode="auto">
          <a:xfrm>
            <a:off x="457200" y="1417638"/>
            <a:ext cx="7924800" cy="484346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Recoded survey responses (n=1,763) </a:t>
            </a:r>
          </a:p>
        </p:txBody>
      </p:sp>
      <p:pic>
        <p:nvPicPr>
          <p:cNvPr id="3082" name="Picture 10"/>
          <p:cNvPicPr>
            <a:picLocks noChangeAspect="1" noChangeArrowheads="1"/>
          </p:cNvPicPr>
          <p:nvPr/>
        </p:nvPicPr>
        <p:blipFill>
          <a:blip r:embed="rId3"/>
          <a:srcRect/>
          <a:stretch>
            <a:fillRect/>
          </a:stretch>
        </p:blipFill>
        <p:spPr bwMode="auto">
          <a:xfrm>
            <a:off x="457200" y="1801813"/>
            <a:ext cx="7200900" cy="2757487"/>
          </a:xfrm>
          <a:prstGeom prst="rect">
            <a:avLst/>
          </a:prstGeom>
          <a:noFill/>
          <a:ln w="9525">
            <a:noFill/>
            <a:miter lim="800000"/>
            <a:headEnd/>
            <a:tailEnd/>
          </a:ln>
          <a:effectLst/>
        </p:spPr>
      </p:pic>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6508</TotalTime>
  <Words>1678</Words>
  <Application>Microsoft Office PowerPoint</Application>
  <PresentationFormat>On-screen Show (4:3)</PresentationFormat>
  <Paragraphs>177</Paragraphs>
  <Slides>25</Slides>
  <Notes>17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Adjacency</vt:lpstr>
      <vt:lpstr>Structural constraints and  individual agency in delivering compassionate care</vt:lpstr>
      <vt:lpstr>Background</vt:lpstr>
      <vt:lpstr>Compassion in Practice Vision &amp; Strategy (NHSE 2012) </vt:lpstr>
      <vt:lpstr>Aims of this presentation</vt:lpstr>
      <vt:lpstr>Timeline </vt:lpstr>
      <vt:lpstr>Methods and analysis </vt:lpstr>
      <vt:lpstr>Survey </vt:lpstr>
      <vt:lpstr>Total survey responses  n=2,267 </vt:lpstr>
      <vt:lpstr>Recoded survey responses (n=1,763) </vt:lpstr>
      <vt:lpstr>Profile of survey respondents</vt:lpstr>
      <vt:lpstr>Awareness of CiP by seniority</vt:lpstr>
      <vt:lpstr>Involvement in CiP by seniority  of respondents</vt:lpstr>
      <vt:lpstr>  Reason for not being involved in CiP by seniority  of respondents (Base:  All respondents  not involved in   CiP  and who  identified their level of  seniority n=1,102)  </vt:lpstr>
      <vt:lpstr>Some positive outcomes of CiP – views of those who HAD heard of CiP (n=1,759)</vt:lpstr>
      <vt:lpstr> Many staff felt that they were already delivering  care in ways consistent with CiP  ‘competencies’  base = all those NOT aware of CiP   </vt:lpstr>
      <vt:lpstr>And there is some reason to think that the staff views are based in reality…(MORI 2014) </vt:lpstr>
      <vt:lpstr>Summary of open ended responses</vt:lpstr>
      <vt:lpstr>Value of the 6 Cs</vt:lpstr>
      <vt:lpstr>Structure and culture</vt:lpstr>
      <vt:lpstr>Demoralising effect of Francis</vt:lpstr>
      <vt:lpstr>Conclusions 1</vt:lpstr>
      <vt:lpstr>Conclusions 2</vt:lpstr>
      <vt:lpstr>Conclusions 3 </vt:lpstr>
      <vt:lpstr>References</vt:lpstr>
      <vt:lpstr>  or contact:   h.allan@mdx.ac.uk   m.o’driscoll@mdx.ac.uk   </vt:lpstr>
    </vt:vector>
  </TitlesOfParts>
  <Company>Middlesex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agency does the individual nurse have in delivering compassionate care?</dc:title>
  <dc:creator>Helen Allan</dc:creator>
  <cp:lastModifiedBy>Mike O'Driscoll</cp:lastModifiedBy>
  <cp:revision>417</cp:revision>
  <dcterms:created xsi:type="dcterms:W3CDTF">2017-02-10T13:31:38Z</dcterms:created>
  <dcterms:modified xsi:type="dcterms:W3CDTF">2017-04-07T11:10:24Z</dcterms:modified>
</cp:coreProperties>
</file>